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6" r:id="rId2"/>
    <p:sldId id="312" r:id="rId3"/>
    <p:sldId id="287" r:id="rId4"/>
    <p:sldId id="288" r:id="rId5"/>
    <p:sldId id="303" r:id="rId6"/>
    <p:sldId id="315" r:id="rId7"/>
    <p:sldId id="304" r:id="rId8"/>
    <p:sldId id="289" r:id="rId9"/>
    <p:sldId id="290" r:id="rId10"/>
    <p:sldId id="291" r:id="rId11"/>
    <p:sldId id="260" r:id="rId12"/>
    <p:sldId id="261" r:id="rId13"/>
    <p:sldId id="262" r:id="rId14"/>
    <p:sldId id="263" r:id="rId15"/>
    <p:sldId id="316" r:id="rId16"/>
    <p:sldId id="317" r:id="rId17"/>
    <p:sldId id="305" r:id="rId18"/>
    <p:sldId id="306" r:id="rId19"/>
    <p:sldId id="307" r:id="rId20"/>
    <p:sldId id="309" r:id="rId21"/>
    <p:sldId id="310" r:id="rId22"/>
    <p:sldId id="311" r:id="rId23"/>
    <p:sldId id="264" r:id="rId24"/>
    <p:sldId id="271" r:id="rId25"/>
    <p:sldId id="272" r:id="rId26"/>
    <p:sldId id="275" r:id="rId27"/>
    <p:sldId id="276" r:id="rId28"/>
    <p:sldId id="313" r:id="rId29"/>
    <p:sldId id="314" r:id="rId30"/>
    <p:sldId id="318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89B321-49C8-410B-996F-98E8C0C2529B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739524-62DF-41A4-87F1-7F648C03F2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324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3BFB9-C2D5-408A-85FC-E1171923EE9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3EE268F-3B34-4D75-B70C-1FEE6EA96D1F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EA7B6C-9891-483E-BB3D-83C2CC5BB5B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4C4423-E729-4716-BF63-D63F5132861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419470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CF1FC-B575-499A-BF8F-9FFF58CAD96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9E77AE5-CBFA-42FC-AE91-44A31451FC40}" type="slidenum">
              <a:t>13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30696F-F672-49F9-8EB9-0FEA59BD13E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4FFFEC-47B7-4D06-88F1-CBDD0365FE7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07811-9617-48CE-B2E6-33829590807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B7AF075-E290-4E4D-A6F5-4EE38F16B54F}" type="slidenum">
              <a:t>14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11B74B-1D2A-4A46-8D3D-2C978A6D1E7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57B1B5-B53B-42B5-BBF1-4C5463DC556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C7913-6989-404C-B1AB-C10F245E26F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20A79A8-7EBE-4540-862E-9D246CC2F5EE}" type="slidenum">
              <a:t>17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6ACC3E-B0BE-4BCA-AEB7-8F780E030C5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D4BAEE-29C6-417E-87AF-3C6FBBDB4F0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DB770-5ECC-460F-AA39-4813FCF6A8A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7414ACD9-BEE8-4CFA-A341-05C84A00DAE6}" type="slidenum">
              <a:t>18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26EFE6-6C70-4C67-B23D-53092995A10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561C2D-1CA5-4263-B719-096991451E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2E2A5-1C53-42E9-BBDE-E97209C62EB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8518B478-E32A-48F9-B0EF-1D43C91079BF}" type="slidenum">
              <a:t>19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8147EC-B9FD-44EB-A1FE-56BDDF732F5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06D715-CBD3-4D7A-B42B-77610278531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0F0FA3-6A6D-44F7-8258-12DBF0CA520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10411E4-9139-402B-9DF9-9EE4EC0110A0}" type="slidenum">
              <a:t>20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667FC3-8CFB-4F7B-A1FB-A647F696BF3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EC7F9D-A450-4F53-8853-76EF956AF8D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2BB57-76C9-42FC-9B99-F297B5C2E91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22D4BA8-6C3B-4F3F-BD85-F8A106E783F4}" type="slidenum">
              <a:t>21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A6AE53-7B7C-49EC-A414-6FCE2D4854D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DF01CA-9C87-4097-96B4-E70A7E8CAA2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37691A-EF2E-43C9-844B-308CBFAEF62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641284C-BEFD-4C33-8E12-E9D60A44739E}" type="slidenum">
              <a:t>22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635B80-848D-4C22-80AD-224EA80EF75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C0104F-E22C-441A-B0BA-0075E02DE65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A9ABDD-CE72-4B2C-9AAF-D20E89AFE4C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F65B0F6E-93A0-401A-AD46-8DBD1CD24C2A}" type="slidenum">
              <a:t>23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388963-A852-43DE-8B7A-B0B408CCB20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47D10B-E13D-4C74-82D5-2FC714565E8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F25146-3DCB-4D60-AA53-EECB0A4F5F1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DD74846F-BA4B-46B1-B8FA-5E4F8EE9D71D}" type="slidenum">
              <a:t>24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D14556-90BA-49EB-B5A6-4236EED5B89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F51D0E-D52E-4E33-99DA-68ECD2A0B1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3BFB9-C2D5-408A-85FC-E1171923EE9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3EE268F-3B34-4D75-B70C-1FEE6EA96D1F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EA7B6C-9891-483E-BB3D-83C2CC5BB5B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4C4423-E729-4716-BF63-D63F5132861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854916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8EBEF-C2F5-47C0-9BBF-8B4940FA95C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5984859-A190-44EB-B4EB-05D6539BE37A}" type="slidenum">
              <a:t>25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8B3C0C-C4FE-49C2-AF4A-28B447B3AD1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7E18A4-C1D6-4449-8780-22B3396B80F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8EBEF-C2F5-47C0-9BBF-8B4940FA95C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5984859-A190-44EB-B4EB-05D6539BE37A}" type="slidenum">
              <a:t>26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8B3C0C-C4FE-49C2-AF4A-28B447B3AD1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7E18A4-C1D6-4449-8780-22B3396B80F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1998813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8EBEF-C2F5-47C0-9BBF-8B4940FA95C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A5984859-A190-44EB-B4EB-05D6539BE37A}" type="slidenum">
              <a:t>27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8B3C0C-C4FE-49C2-AF4A-28B447B3AD1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7E18A4-C1D6-4449-8780-22B3396B80F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76538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07811-9617-48CE-B2E6-33829590807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B7AF075-E290-4E4D-A6F5-4EE38F16B54F}" type="slidenum">
              <a:t>28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11B74B-1D2A-4A46-8D3D-2C978A6D1E7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57B1B5-B53B-42B5-BBF1-4C5463DC556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69840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07811-9617-48CE-B2E6-33829590807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B7AF075-E290-4E4D-A6F5-4EE38F16B54F}" type="slidenum">
              <a:t>29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11B74B-1D2A-4A46-8D3D-2C978A6D1E7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57B1B5-B53B-42B5-BBF1-4C5463DC556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5778842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07811-9617-48CE-B2E6-33829590807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B7AF075-E290-4E4D-A6F5-4EE38F16B54F}" type="slidenum">
              <a:t>30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11B74B-1D2A-4A46-8D3D-2C978A6D1E7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57B1B5-B53B-42B5-BBF1-4C5463DC556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54299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3BFB9-C2D5-408A-85FC-E1171923EE9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3EE268F-3B34-4D75-B70C-1FEE6EA96D1F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EA7B6C-9891-483E-BB3D-83C2CC5BB5B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4C4423-E729-4716-BF63-D63F5132861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128028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3BFB9-C2D5-408A-85FC-E1171923EE9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3EE268F-3B34-4D75-B70C-1FEE6EA96D1F}" type="slidenum">
              <a:t>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EA7B6C-9891-483E-BB3D-83C2CC5BB5B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4C4423-E729-4716-BF63-D63F5132861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807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3BFB9-C2D5-408A-85FC-E1171923EE9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3EE268F-3B34-4D75-B70C-1FEE6EA96D1F}" type="slidenum">
              <a:t>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EA7B6C-9891-483E-BB3D-83C2CC5BB5B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4C4423-E729-4716-BF63-D63F5132861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8717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3BFB9-C2D5-408A-85FC-E1171923EE9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3EE268F-3B34-4D75-B70C-1FEE6EA96D1F}" type="slidenum">
              <a:t>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AEA7B6C-9891-483E-BB3D-83C2CC5BB5B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4C4423-E729-4716-BF63-D63F5132861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34611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105CC7-0A89-4BBA-BF75-D8684FF52A2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01A736A3-05A4-48C3-887B-1C14D9E809F2}" type="slidenum">
              <a:t>10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FC5559-DD32-45D4-A39D-512E6323498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6B23D4-40B5-4F14-B4C0-810BBDA3EB0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BAB9C0-C905-4900-AAE4-951C72F6EB2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662644E0-7602-4C78-82B6-A39E6A6CD418}" type="slidenum">
              <a:t>11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7539BC-735F-4DC3-8B1C-4F4FB3210FD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AF4BC9-0496-4FFF-B800-71FD11C64C9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C1FD3-793A-4815-A942-860A04C85C2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55836D2F-BCB7-437F-83CF-1A221BE97705}" type="slidenum">
              <a:t>12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E712C1-D720-4CB0-960F-9A345FF1E5B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ACBC2F-B686-4221-8E35-1E84F72E54F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sz="2640">
              <a:latin typeface="Albany" pitchFamily="18"/>
              <a:cs typeface="Tahoma" pitchFamily="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074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458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263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5379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104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9668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00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0491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96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0946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812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987241-AA36-45DF-BE9F-9597B7BE92A9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E2A25FF-EC07-4D3A-B85F-120F6382D208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856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ython/cpython/blob/3.10/Lib/datetime.py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.jp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ja.wikipedia.org/wiki/%E3%83%AA%E3%83%86%E3%83%A9%E3%83%AB?msclkid=0d7f51dacf2f11ec90b00ed1bb203d3d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AE86-6FDE-4B47-98BC-ADDB5C0CA5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616" y="962902"/>
            <a:ext cx="4176384" cy="2380828"/>
          </a:xfrm>
        </p:spPr>
        <p:txBody>
          <a:bodyPr>
            <a:normAutofit/>
          </a:bodyPr>
          <a:lstStyle/>
          <a:p>
            <a:r>
              <a:rPr lang="en-US" sz="4800" dirty="0"/>
              <a:t>Python class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E74608-467B-4D90-9C0F-1895C97242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2617" y="3531204"/>
            <a:ext cx="4171479" cy="1610643"/>
          </a:xfrm>
        </p:spPr>
        <p:txBody>
          <a:bodyPr>
            <a:normAutofit/>
          </a:bodyPr>
          <a:lstStyle/>
          <a:p>
            <a:r>
              <a:rPr lang="en-US" sz="1600" dirty="0"/>
              <a:t>Review; Instance versus class; functions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33EBF742-6ACD-4030-B744-1FCEAF689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2542" y="805583"/>
            <a:ext cx="4684179" cy="46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283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60AE30-ED8E-8833-6D50-9A48EEFE137E}"/>
              </a:ext>
            </a:extLst>
          </p:cNvPr>
          <p:cNvSpPr/>
          <p:nvPr/>
        </p:nvSpPr>
        <p:spPr>
          <a:xfrm>
            <a:off x="124444" y="1603513"/>
            <a:ext cx="2830791" cy="7686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F86FB8-602B-46A4-BC2E-6C5DB074E7A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44557" y="285193"/>
            <a:ext cx="8229600" cy="536575"/>
          </a:xfrm>
        </p:spPr>
        <p:txBody>
          <a:bodyPr>
            <a:spAutoFit/>
          </a:bodyPr>
          <a:lstStyle/>
          <a:p>
            <a:pPr lvl="0"/>
            <a:r>
              <a:rPr lang="en-US" dirty="0"/>
              <a:t>Import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41A94-9373-4F64-A8BB-769A89FE863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4444" y="1774135"/>
            <a:ext cx="4016375" cy="2527423"/>
          </a:xfr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n-US" sz="2400" dirty="0">
                <a:latin typeface="Californian FB" panose="0207040306080B030204" pitchFamily="18" charset="0"/>
              </a:rPr>
              <a:t>import datetime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If you don’t import, you cannot use the classes and functions inside the library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493E06D-F658-40B6-9695-5F8FAFC7F703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677275" y="1866900"/>
            <a:ext cx="3514725" cy="3946525"/>
          </a:xfr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FC9C247-9DFB-4CAE-895F-3AF85A28A656}"/>
              </a:ext>
            </a:extLst>
          </p:cNvPr>
          <p:cNvSpPr/>
          <p:nvPr/>
        </p:nvSpPr>
        <p:spPr>
          <a:xfrm>
            <a:off x="4687771" y="4549148"/>
            <a:ext cx="3318108" cy="1161337"/>
          </a:xfrm>
          <a:custGeom>
            <a:avLst>
              <a:gd name="f0" fmla="val 33834"/>
              <a:gd name="f1" fmla="val -25984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0"/>
              <a:gd name="f8" fmla="val 21600"/>
              <a:gd name="f9" fmla="+- 0 0 1"/>
              <a:gd name="f10" fmla="val -2147483647"/>
              <a:gd name="f11" fmla="val 2147483647"/>
              <a:gd name="f12" fmla="val 3590"/>
              <a:gd name="f13" fmla="val 8970"/>
              <a:gd name="f14" fmla="val 12630"/>
              <a:gd name="f15" fmla="val 18010"/>
              <a:gd name="f16" fmla="*/ f5 1 21600"/>
              <a:gd name="f17" fmla="*/ f6 1 21600"/>
              <a:gd name="f18" fmla="pin -2147483647 f0 2147483647"/>
              <a:gd name="f19" fmla="pin -2147483647 f1 2147483647"/>
              <a:gd name="f20" fmla="+- 0 0 f12"/>
              <a:gd name="f21" fmla="+- 3590 0 f7"/>
              <a:gd name="f22" fmla="+- 0 0 f3"/>
              <a:gd name="f23" fmla="+- 21600 0 f15"/>
              <a:gd name="f24" fmla="+- 18010 0 f8"/>
              <a:gd name="f25" fmla="+- f18 0 10800"/>
              <a:gd name="f26" fmla="+- f19 0 10800"/>
              <a:gd name="f27" fmla="+- f19 0 21600"/>
              <a:gd name="f28" fmla="+- f18 0 21600"/>
              <a:gd name="f29" fmla="*/ f18 f16 1"/>
              <a:gd name="f30" fmla="*/ f19 f17 1"/>
              <a:gd name="f31" fmla="*/ 800 f16 1"/>
              <a:gd name="f32" fmla="*/ 20800 f16 1"/>
              <a:gd name="f33" fmla="*/ 20800 f17 1"/>
              <a:gd name="f34" fmla="*/ 800 f17 1"/>
              <a:gd name="f35" fmla="abs f20"/>
              <a:gd name="f36" fmla="abs f21"/>
              <a:gd name="f37" fmla="?: f20 f22 f3"/>
              <a:gd name="f38" fmla="?: f20 f3 f22"/>
              <a:gd name="f39" fmla="?: f20 f4 f3"/>
              <a:gd name="f40" fmla="?: f20 f3 f4"/>
              <a:gd name="f41" fmla="abs f23"/>
              <a:gd name="f42" fmla="?: f21 f22 f3"/>
              <a:gd name="f43" fmla="?: f21 f3 f22"/>
              <a:gd name="f44" fmla="?: f23 0 f2"/>
              <a:gd name="f45" fmla="?: f23 f2 0"/>
              <a:gd name="f46" fmla="abs f24"/>
              <a:gd name="f47" fmla="?: f23 f22 f3"/>
              <a:gd name="f48" fmla="?: f23 f3 f22"/>
              <a:gd name="f49" fmla="?: f23 f4 f3"/>
              <a:gd name="f50" fmla="?: f23 f3 f4"/>
              <a:gd name="f51" fmla="?: f24 f22 f3"/>
              <a:gd name="f52" fmla="?: f24 f3 f22"/>
              <a:gd name="f53" fmla="?: f20 0 f2"/>
              <a:gd name="f54" fmla="?: f20 f2 0"/>
              <a:gd name="f55" fmla="abs f25"/>
              <a:gd name="f56" fmla="abs f26"/>
              <a:gd name="f57" fmla="?: f20 f40 f39"/>
              <a:gd name="f58" fmla="?: f20 f39 f40"/>
              <a:gd name="f59" fmla="?: f21 f38 f37"/>
              <a:gd name="f60" fmla="?: f21 f45 f44"/>
              <a:gd name="f61" fmla="?: f21 f44 f45"/>
              <a:gd name="f62" fmla="?: f23 f42 f43"/>
              <a:gd name="f63" fmla="?: f23 f50 f49"/>
              <a:gd name="f64" fmla="?: f23 f49 f50"/>
              <a:gd name="f65" fmla="?: f24 f48 f47"/>
              <a:gd name="f66" fmla="?: f24 f54 f53"/>
              <a:gd name="f67" fmla="?: f24 f53 f54"/>
              <a:gd name="f68" fmla="?: f20 f51 f52"/>
              <a:gd name="f69" fmla="+- f55 0 f56"/>
              <a:gd name="f70" fmla="+- f56 0 f55"/>
              <a:gd name="f71" fmla="?: f21 f58 f57"/>
              <a:gd name="f72" fmla="?: f23 f60 f61"/>
              <a:gd name="f73" fmla="?: f24 f64 f63"/>
              <a:gd name="f74" fmla="?: f20 f66 f67"/>
              <a:gd name="f75" fmla="?: f26 f9 f69"/>
              <a:gd name="f76" fmla="?: f26 f69 f9"/>
              <a:gd name="f77" fmla="?: f25 f9 f70"/>
              <a:gd name="f78" fmla="?: f25 f70 f9"/>
              <a:gd name="f79" fmla="?: f18 f9 f75"/>
              <a:gd name="f80" fmla="?: f18 f9 f76"/>
              <a:gd name="f81" fmla="?: f27 f77 f9"/>
              <a:gd name="f82" fmla="?: f27 f78 f9"/>
              <a:gd name="f83" fmla="?: f28 f76 f9"/>
              <a:gd name="f84" fmla="?: f28 f75 f9"/>
              <a:gd name="f85" fmla="?: f19 f9 f78"/>
              <a:gd name="f86" fmla="?: f19 f9 f77"/>
              <a:gd name="f87" fmla="?: f79 f18 0"/>
              <a:gd name="f88" fmla="?: f79 f19 6280"/>
              <a:gd name="f89" fmla="?: f80 f18 0"/>
              <a:gd name="f90" fmla="?: f80 f19 15320"/>
              <a:gd name="f91" fmla="?: f81 f18 6280"/>
              <a:gd name="f92" fmla="?: f81 f19 21600"/>
              <a:gd name="f93" fmla="?: f82 f18 15320"/>
              <a:gd name="f94" fmla="?: f82 f19 21600"/>
              <a:gd name="f95" fmla="?: f83 f18 21600"/>
              <a:gd name="f96" fmla="?: f83 f19 15320"/>
              <a:gd name="f97" fmla="?: f84 f18 21600"/>
              <a:gd name="f98" fmla="?: f84 f19 6280"/>
              <a:gd name="f99" fmla="?: f85 f18 15320"/>
              <a:gd name="f100" fmla="?: f85 f19 0"/>
              <a:gd name="f101" fmla="?: f86 f18 6280"/>
              <a:gd name="f102" fmla="?: f86 f19 0"/>
            </a:gdLst>
            <a:ahLst>
              <a:ahXY gdRefX="f0" minX="f10" maxX="f11" gdRefY="f1" minY="f10" maxY="f11">
                <a:pos x="f29" y="f3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1" t="f34" r="f32" b="f33"/>
            <a:pathLst>
              <a:path w="21600" h="21600">
                <a:moveTo>
                  <a:pt x="f12" y="f7"/>
                </a:moveTo>
                <a:arcTo wR="f35" hR="f36" stAng="f71" swAng="f59"/>
                <a:lnTo>
                  <a:pt x="f87" y="f88"/>
                </a:lnTo>
                <a:lnTo>
                  <a:pt x="f7" y="f13"/>
                </a:lnTo>
                <a:lnTo>
                  <a:pt x="f7" y="f14"/>
                </a:lnTo>
                <a:lnTo>
                  <a:pt x="f89" y="f90"/>
                </a:lnTo>
                <a:lnTo>
                  <a:pt x="f7" y="f15"/>
                </a:lnTo>
                <a:arcTo wR="f36" hR="f41" stAng="f72" swAng="f62"/>
                <a:lnTo>
                  <a:pt x="f91" y="f92"/>
                </a:lnTo>
                <a:lnTo>
                  <a:pt x="f13" y="f8"/>
                </a:lnTo>
                <a:lnTo>
                  <a:pt x="f14" y="f8"/>
                </a:lnTo>
                <a:lnTo>
                  <a:pt x="f93" y="f94"/>
                </a:lnTo>
                <a:lnTo>
                  <a:pt x="f15" y="f8"/>
                </a:lnTo>
                <a:arcTo wR="f41" hR="f46" stAng="f73" swAng="f65"/>
                <a:lnTo>
                  <a:pt x="f95" y="f96"/>
                </a:lnTo>
                <a:lnTo>
                  <a:pt x="f8" y="f14"/>
                </a:lnTo>
                <a:lnTo>
                  <a:pt x="f8" y="f13"/>
                </a:lnTo>
                <a:lnTo>
                  <a:pt x="f97" y="f98"/>
                </a:lnTo>
                <a:lnTo>
                  <a:pt x="f8" y="f12"/>
                </a:lnTo>
                <a:arcTo wR="f46" hR="f35" stAng="f74" swAng="f68"/>
                <a:lnTo>
                  <a:pt x="f99" y="f100"/>
                </a:lnTo>
                <a:lnTo>
                  <a:pt x="f14" y="f7"/>
                </a:lnTo>
                <a:lnTo>
                  <a:pt x="f13" y="f7"/>
                </a:lnTo>
                <a:lnTo>
                  <a:pt x="f101" y="f102"/>
                </a:lnTo>
                <a:close/>
              </a:path>
            </a:pathLst>
          </a:cu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>
            <a:noAutofit/>
          </a:bodyPr>
          <a:lstStyle/>
          <a:p>
            <a:pPr algn="ctr" hangingPunct="0"/>
            <a:r>
              <a:rPr lang="en-US" sz="2400" dirty="0">
                <a:latin typeface="Arial" pitchFamily="18"/>
                <a:ea typeface="Microsoft YaHei" pitchFamily="2"/>
                <a:cs typeface="Arial" pitchFamily="2"/>
              </a:rPr>
              <a:t>Remember to import!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D6537F1-DDB1-45C1-B0A2-A863ED3FCEDC}"/>
              </a:ext>
            </a:extLst>
          </p:cNvPr>
          <p:cNvCxnSpPr/>
          <p:nvPr/>
        </p:nvCxnSpPr>
        <p:spPr>
          <a:xfrm>
            <a:off x="124444" y="747218"/>
            <a:ext cx="316345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ACF8F34-5159-09B9-6478-7C886CE70BB3}"/>
              </a:ext>
            </a:extLst>
          </p:cNvPr>
          <p:cNvSpPr/>
          <p:nvPr/>
        </p:nvSpPr>
        <p:spPr>
          <a:xfrm>
            <a:off x="1802296" y="2411896"/>
            <a:ext cx="2464904" cy="56984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97BBB2-3820-4E6F-9F17-E21842CD033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557213"/>
            <a:ext cx="8229600" cy="534987"/>
          </a:xfrm>
        </p:spPr>
        <p:txBody>
          <a:bodyPr>
            <a:spAutoFit/>
          </a:bodyPr>
          <a:lstStyle/>
          <a:p>
            <a:pPr lvl="0"/>
            <a:r>
              <a:rPr lang="en-US" dirty="0"/>
              <a:t>How many libraries are there?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790FD-EF19-4E2F-81D9-234F5BB319B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866900"/>
            <a:ext cx="8229600" cy="1520825"/>
          </a:xfrm>
        </p:spPr>
        <p:txBody>
          <a:bodyPr>
            <a:sp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177" dirty="0"/>
              <a:t>Try this: type</a:t>
            </a:r>
          </a:p>
          <a:p>
            <a:pPr marL="0" indent="0">
              <a:buNone/>
            </a:pPr>
            <a:r>
              <a:rPr lang="en-US" sz="2177" dirty="0"/>
              <a:t> 		</a:t>
            </a:r>
            <a:r>
              <a:rPr lang="en-US" sz="2177" dirty="0">
                <a:latin typeface="Lucida Sans Unicode" pitchFamily="34"/>
              </a:rPr>
              <a:t>help('modules')</a:t>
            </a:r>
          </a:p>
          <a:p>
            <a:pPr marL="0" indent="0">
              <a:buNone/>
            </a:pPr>
            <a:r>
              <a:rPr lang="en-US" sz="2177" dirty="0"/>
              <a:t>   in the Python Idle shell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58B8BE-7C3E-4A75-9858-EE293262BCD1}"/>
              </a:ext>
            </a:extLst>
          </p:cNvPr>
          <p:cNvCxnSpPr>
            <a:cxnSpLocks/>
          </p:cNvCxnSpPr>
          <p:nvPr/>
        </p:nvCxnSpPr>
        <p:spPr>
          <a:xfrm>
            <a:off x="137696" y="1092200"/>
            <a:ext cx="6917412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7B739-D108-4FDE-AFAE-88B372F9991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358887" y="1560513"/>
            <a:ext cx="2117725" cy="1868487"/>
          </a:xfrm>
        </p:spPr>
        <p:txBody>
          <a:bodyPr vert="horz" lIns="82953" tIns="41476" rIns="82953" bIns="0" rtlCol="0" anchor="b">
            <a:normAutofit/>
          </a:bodyPr>
          <a:lstStyle/>
          <a:p>
            <a:pPr defTabSz="829544"/>
            <a:r>
              <a:rPr lang="en-US" sz="2722" dirty="0"/>
              <a:t>Delicious!!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B822F85A-48BD-4176-A8BB-853861166F83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3"/>
          <a:srcRect t="2591" r="-1" b="15371"/>
          <a:stretch/>
        </p:blipFill>
        <p:spPr>
          <a:xfrm>
            <a:off x="6096000" y="1195526"/>
            <a:ext cx="4711700" cy="38671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BF64-2205-4476-B9F7-3A34712A5DD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73050"/>
            <a:ext cx="8229600" cy="536575"/>
          </a:xfrm>
        </p:spPr>
        <p:txBody>
          <a:bodyPr>
            <a:spAutoFit/>
          </a:bodyPr>
          <a:lstStyle/>
          <a:p>
            <a:pPr lvl="0"/>
            <a:r>
              <a:rPr lang="en-US" dirty="0"/>
              <a:t>Imagine two cases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B230F-1D17-4277-A4F0-B0CF39C236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1723" y="1813927"/>
            <a:ext cx="4016375" cy="2562225"/>
          </a:xfrm>
        </p:spPr>
        <p:txBody>
          <a:bodyPr>
            <a:sp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1633" dirty="0"/>
              <a:t>Buy chicken, ketchup, </a:t>
            </a:r>
            <a:r>
              <a:rPr lang="en-US" sz="1633" dirty="0" err="1"/>
              <a:t>kochijian</a:t>
            </a:r>
            <a:r>
              <a:rPr lang="en-US" sz="1633" dirty="0"/>
              <a:t>, honey, lemon juice, chili powder, flour, sesame seeds, sesame oil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1633" dirty="0"/>
              <a:t>Cut the chicken, bread the chicken.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1633" dirty="0"/>
              <a:t>Make the sauce.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1633" dirty="0"/>
              <a:t>Fry the chicken, then add the sauce. Top with sesame seeds.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EB9E82-64B7-4AB3-ADFD-58036D6ECE3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19825" y="1897807"/>
            <a:ext cx="4016375" cy="2160588"/>
          </a:xfrm>
        </p:spPr>
        <p:txBody>
          <a:bodyPr>
            <a:sp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1996" dirty="0"/>
              <a:t>Buy frozen fried chicken, sesame seeds, and yang </a:t>
            </a:r>
            <a:r>
              <a:rPr lang="en-US" sz="1996" dirty="0" err="1"/>
              <a:t>nyeom</a:t>
            </a:r>
            <a:r>
              <a:rPr lang="en-US" sz="1996" dirty="0"/>
              <a:t> sauce.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1996" dirty="0"/>
              <a:t>Cook the fried chicken, then fry with the sauce.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1996" dirty="0"/>
              <a:t>Top with sesame seeds.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3D22B1-A325-4309-BB0B-1D9E865F3E1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523032" y="5022573"/>
            <a:ext cx="8228013" cy="63481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Which is easier?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32185F0-8FA6-48EB-B91A-0F01F7558781}"/>
              </a:ext>
            </a:extLst>
          </p:cNvPr>
          <p:cNvSpPr/>
          <p:nvPr/>
        </p:nvSpPr>
        <p:spPr>
          <a:xfrm>
            <a:off x="708712" y="1699322"/>
            <a:ext cx="4479446" cy="2903345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66">
              <a:alpha val="20000"/>
            </a:srgbClr>
          </a:solidFill>
          <a:ln w="29160">
            <a:solidFill>
              <a:srgbClr val="000000"/>
            </a:solidFill>
            <a:prstDash val="solid"/>
          </a:ln>
        </p:spPr>
        <p:txBody>
          <a:bodyPr vert="horz" wrap="none" lIns="94710" tIns="53887" rIns="94710" bIns="53887" anchor="ctr" anchorCtr="0" compatLnSpc="0">
            <a:noAutofit/>
          </a:bodyPr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E3418E0-0A8A-4DC6-8C64-29F8D16971D1}"/>
              </a:ext>
            </a:extLst>
          </p:cNvPr>
          <p:cNvSpPr/>
          <p:nvPr/>
        </p:nvSpPr>
        <p:spPr>
          <a:xfrm>
            <a:off x="6085919" y="1742006"/>
            <a:ext cx="4479445" cy="2903345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66">
              <a:alpha val="20000"/>
            </a:srgbClr>
          </a:solidFill>
          <a:ln w="29160">
            <a:solidFill>
              <a:srgbClr val="000000"/>
            </a:solidFill>
            <a:prstDash val="solid"/>
          </a:ln>
        </p:spPr>
        <p:txBody>
          <a:bodyPr vert="horz" wrap="none" lIns="94710" tIns="53887" rIns="94710" bIns="53887" anchor="ctr" anchorCtr="0" compatLnSpc="0">
            <a:noAutofit/>
          </a:bodyPr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ACA3D0-C300-4B6D-9807-4F9C24094D25}"/>
              </a:ext>
            </a:extLst>
          </p:cNvPr>
          <p:cNvSpPr txBox="1"/>
          <p:nvPr/>
        </p:nvSpPr>
        <p:spPr>
          <a:xfrm>
            <a:off x="2748363" y="4188318"/>
            <a:ext cx="400144" cy="4570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>
              <a:defRPr sz="2800" b="1"/>
            </a:pPr>
            <a:r>
              <a:rPr lang="en-US" sz="2540" b="1" dirty="0">
                <a:latin typeface="Arial" pitchFamily="18"/>
                <a:ea typeface="Microsoft YaHei" pitchFamily="2"/>
                <a:cs typeface="Arial" pitchFamily="2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C2E50F-7420-46A8-9B5B-269D1EC435AA}"/>
              </a:ext>
            </a:extLst>
          </p:cNvPr>
          <p:cNvSpPr txBox="1"/>
          <p:nvPr/>
        </p:nvSpPr>
        <p:spPr>
          <a:xfrm>
            <a:off x="8125569" y="4098767"/>
            <a:ext cx="400144" cy="457033"/>
          </a:xfrm>
          <a:prstGeom prst="rect">
            <a:avLst/>
          </a:prstGeom>
          <a:noFill/>
          <a:ln>
            <a:noFill/>
          </a:ln>
        </p:spPr>
        <p:txBody>
          <a:bodyPr vert="horz" wrap="none" lIns="81646" tIns="40823" rIns="81646" bIns="40823" anchorCtr="0" compatLnSpc="0">
            <a:spAutoFit/>
          </a:bodyPr>
          <a:lstStyle/>
          <a:p>
            <a:pPr hangingPunct="0">
              <a:defRPr sz="2800" b="1"/>
            </a:pPr>
            <a:r>
              <a:rPr lang="en-US" sz="2540" b="1" dirty="0">
                <a:latin typeface="Arial" pitchFamily="18"/>
                <a:ea typeface="Microsoft YaHei" pitchFamily="2"/>
                <a:cs typeface="Arial" pitchFamily="2"/>
              </a:rPr>
              <a:t>B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285B2D-19C3-4806-8961-E262661590A6}"/>
              </a:ext>
            </a:extLst>
          </p:cNvPr>
          <p:cNvCxnSpPr>
            <a:cxnSpLocks/>
          </p:cNvCxnSpPr>
          <p:nvPr/>
        </p:nvCxnSpPr>
        <p:spPr>
          <a:xfrm>
            <a:off x="190704" y="809625"/>
            <a:ext cx="438102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E0681-DD6B-417E-8899-C8E4D4C7C04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70218" y="392319"/>
            <a:ext cx="8229600" cy="1146175"/>
          </a:xfrm>
        </p:spPr>
        <p:txBody>
          <a:bodyPr/>
          <a:lstStyle/>
          <a:p>
            <a:pPr lvl="0"/>
            <a:r>
              <a:rPr lang="en-US" dirty="0"/>
              <a:t>Save time and effort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16078-0A0F-426A-9B9F-5D9DB46FAD3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61391" y="1843569"/>
            <a:ext cx="4016375" cy="3946525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We can save time by using a library.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Many programmers have worked hard to create these libraries.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000" dirty="0">
                <a:hlinkClick r:id="rId3"/>
              </a:rPr>
              <a:t>cpython/datetime.py at 3.10 · python/</a:t>
            </a:r>
            <a:r>
              <a:rPr lang="en-US" sz="2000" dirty="0" err="1">
                <a:hlinkClick r:id="rId3"/>
              </a:rPr>
              <a:t>cpython</a:t>
            </a:r>
            <a:r>
              <a:rPr lang="en-US" sz="2000" dirty="0">
                <a:hlinkClick r:id="rId3"/>
              </a:rPr>
              <a:t> (github.com)</a:t>
            </a:r>
            <a:endParaRPr lang="en-US" sz="2400" dirty="0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5368DFC2-BEB2-4A0A-A864-A1327C4223E1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306598" y="1843569"/>
            <a:ext cx="6366313" cy="3316357"/>
          </a:xfr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4D6619-CB6D-42A3-8EB7-49ECDFC10759}"/>
              </a:ext>
            </a:extLst>
          </p:cNvPr>
          <p:cNvCxnSpPr>
            <a:cxnSpLocks/>
          </p:cNvCxnSpPr>
          <p:nvPr/>
        </p:nvCxnSpPr>
        <p:spPr>
          <a:xfrm>
            <a:off x="270218" y="846137"/>
            <a:ext cx="447406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AA2DF3-A95F-7EE0-FDC1-E3EECBA662C5}"/>
              </a:ext>
            </a:extLst>
          </p:cNvPr>
          <p:cNvSpPr txBox="1"/>
          <p:nvPr/>
        </p:nvSpPr>
        <p:spPr>
          <a:xfrm>
            <a:off x="278296" y="119270"/>
            <a:ext cx="72356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A STRING PROGRAM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AA10D7D-F9F3-0ED5-B9FA-518129ADBF81}"/>
              </a:ext>
            </a:extLst>
          </p:cNvPr>
          <p:cNvCxnSpPr>
            <a:endCxn id="2" idx="2"/>
          </p:cNvCxnSpPr>
          <p:nvPr/>
        </p:nvCxnSpPr>
        <p:spPr>
          <a:xfrm>
            <a:off x="278296" y="642490"/>
            <a:ext cx="36178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AB64C51-BDF9-B4B3-0BBB-171FB4F74703}"/>
              </a:ext>
            </a:extLst>
          </p:cNvPr>
          <p:cNvSpPr txBox="1"/>
          <p:nvPr/>
        </p:nvSpPr>
        <p:spPr>
          <a:xfrm>
            <a:off x="649356" y="1165710"/>
            <a:ext cx="9501809" cy="440120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Write a program using strings, </a:t>
            </a:r>
            <a:r>
              <a:rPr lang="en-US" sz="2000" dirty="0" err="1"/>
              <a:t>ints</a:t>
            </a:r>
            <a:r>
              <a:rPr lang="en-US" sz="2000" dirty="0"/>
              <a:t>, bools, and floats.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Let’s make variables to hold this information.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first name (str)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last name (str)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country (str)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birth year (int)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birth month (int)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birth date (int)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  <a:p>
            <a:pPr lvl="1"/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  <a:p>
            <a:pPr lvl="1"/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  <a:p>
            <a:pPr lvl="1"/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  <a:p>
            <a:pPr lvl="1"/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famous book (str)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age (float)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living status (bool)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favorite writer’s marriage status (bool)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825F94-FBC9-C267-0554-B9306DFD74EA}"/>
              </a:ext>
            </a:extLst>
          </p:cNvPr>
          <p:cNvSpPr txBox="1"/>
          <p:nvPr/>
        </p:nvSpPr>
        <p:spPr>
          <a:xfrm>
            <a:off x="649356" y="4651514"/>
            <a:ext cx="646706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 print to show this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 different str functions to check the formatting. (upper, title, </a:t>
            </a:r>
            <a:r>
              <a:rPr lang="en-US" sz="2000" dirty="0" err="1"/>
              <a:t>islower</a:t>
            </a:r>
            <a:r>
              <a:rPr lang="en-US" sz="2000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943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70B8942-D1C9-783B-6AA3-069685E1461A}"/>
              </a:ext>
            </a:extLst>
          </p:cNvPr>
          <p:cNvSpPr/>
          <p:nvPr/>
        </p:nvSpPr>
        <p:spPr>
          <a:xfrm>
            <a:off x="1219200" y="4060132"/>
            <a:ext cx="3207026" cy="326338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8FCB6BC-D467-AC90-6BE7-F1E7E7C8E2E8}"/>
              </a:ext>
            </a:extLst>
          </p:cNvPr>
          <p:cNvSpPr/>
          <p:nvPr/>
        </p:nvSpPr>
        <p:spPr>
          <a:xfrm>
            <a:off x="1219200" y="3021496"/>
            <a:ext cx="3432313" cy="79513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AA2DF3-A95F-7EE0-FDC1-E3EECBA662C5}"/>
              </a:ext>
            </a:extLst>
          </p:cNvPr>
          <p:cNvSpPr txBox="1"/>
          <p:nvPr/>
        </p:nvSpPr>
        <p:spPr>
          <a:xfrm>
            <a:off x="278296" y="119270"/>
            <a:ext cx="72356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A STRING PROGRAM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AA10D7D-F9F3-0ED5-B9FA-518129ADBF81}"/>
              </a:ext>
            </a:extLst>
          </p:cNvPr>
          <p:cNvCxnSpPr>
            <a:endCxn id="2" idx="2"/>
          </p:cNvCxnSpPr>
          <p:nvPr/>
        </p:nvCxnSpPr>
        <p:spPr>
          <a:xfrm>
            <a:off x="278296" y="642490"/>
            <a:ext cx="361784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AB64C51-BDF9-B4B3-0BBB-171FB4F74703}"/>
              </a:ext>
            </a:extLst>
          </p:cNvPr>
          <p:cNvSpPr txBox="1"/>
          <p:nvPr/>
        </p:nvSpPr>
        <p:spPr>
          <a:xfrm>
            <a:off x="450574" y="1577009"/>
            <a:ext cx="950180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 a program using strings, </a:t>
            </a:r>
            <a:r>
              <a:rPr lang="en-US" dirty="0" err="1"/>
              <a:t>ints</a:t>
            </a:r>
            <a:r>
              <a:rPr lang="en-US" dirty="0"/>
              <a:t>, bools, and floats.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Let’s make variables to hold this information.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first name (str)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last name (str)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country (str)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birth year (int)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birth month (int)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birth date (int)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famous book (str)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age (float)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living status (bool)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favorite writer’s marriage status (bool)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print to show this information.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different str functions to check the formatting. (upper, title, </a:t>
            </a:r>
            <a:r>
              <a:rPr lang="en-US" dirty="0" err="1"/>
              <a:t>islower</a:t>
            </a:r>
            <a:r>
              <a:rPr lang="en-US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0E1DFF1-FA6A-FCC0-E95B-260CD3FF9D3E}"/>
              </a:ext>
            </a:extLst>
          </p:cNvPr>
          <p:cNvSpPr/>
          <p:nvPr/>
        </p:nvSpPr>
        <p:spPr>
          <a:xfrm rot="20254868">
            <a:off x="4688337" y="2779456"/>
            <a:ext cx="1697399" cy="387626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31954-E422-9DF3-67B0-EFF1E196E3C8}"/>
              </a:ext>
            </a:extLst>
          </p:cNvPr>
          <p:cNvSpPr/>
          <p:nvPr/>
        </p:nvSpPr>
        <p:spPr>
          <a:xfrm>
            <a:off x="6473687" y="2086303"/>
            <a:ext cx="4830418" cy="100567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Let’s import datetime and use a class /type called </a:t>
            </a:r>
            <a:r>
              <a:rPr lang="en-US" dirty="0" err="1"/>
              <a:t>datetime.date</a:t>
            </a:r>
            <a:r>
              <a:rPr lang="en-US" dirty="0"/>
              <a:t> for this instead.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97AECE-8646-DADA-B304-A7C9A46A710F}"/>
              </a:ext>
            </a:extLst>
          </p:cNvPr>
          <p:cNvSpPr/>
          <p:nvPr/>
        </p:nvSpPr>
        <p:spPr>
          <a:xfrm>
            <a:off x="6473687" y="3601273"/>
            <a:ext cx="4830418" cy="9177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Let’s find the difference between now and the birth date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A095359-8B16-A60D-B9FD-AF0B85296180}"/>
              </a:ext>
            </a:extLst>
          </p:cNvPr>
          <p:cNvSpPr/>
          <p:nvPr/>
        </p:nvSpPr>
        <p:spPr>
          <a:xfrm rot="21236480">
            <a:off x="4607593" y="3946329"/>
            <a:ext cx="1697399" cy="387626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038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20E06-B7D8-407E-AC20-B1E50E009B4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967164" y="805066"/>
            <a:ext cx="6572250" cy="534987"/>
          </a:xfrm>
        </p:spPr>
        <p:txBody>
          <a:bodyPr>
            <a:spAutoFit/>
          </a:bodyPr>
          <a:lstStyle/>
          <a:p>
            <a:pPr lvl="0"/>
            <a:r>
              <a:rPr lang="en-US" dirty="0"/>
              <a:t>Python Class Extra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66076-8264-4964-BC09-D4539F76E5E5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1134165" y="2735883"/>
            <a:ext cx="8712200" cy="494751"/>
          </a:xfrm>
        </p:spPr>
        <p:txBody>
          <a:bodyPr anchor="ctr">
            <a:spAutoFit/>
          </a:bodyPr>
          <a:lstStyle/>
          <a:p>
            <a:pPr marL="32645" indent="0" algn="ctr">
              <a:buNone/>
            </a:pPr>
            <a:r>
              <a:rPr lang="en-US" sz="2400" dirty="0">
                <a:latin typeface="Albany" pitchFamily="18"/>
              </a:rPr>
              <a:t>Using </a:t>
            </a:r>
            <a:r>
              <a:rPr lang="en-US" sz="2400" dirty="0" err="1">
                <a:latin typeface="Albany" pitchFamily="18"/>
              </a:rPr>
              <a:t>Github</a:t>
            </a:r>
            <a:endParaRPr lang="en-US" sz="2400" dirty="0">
              <a:latin typeface="Albany" pitchFamily="18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06CCF6-7080-FEEB-D444-5344A5D56DB9}"/>
              </a:ext>
            </a:extLst>
          </p:cNvPr>
          <p:cNvCxnSpPr>
            <a:cxnSpLocks/>
          </p:cNvCxnSpPr>
          <p:nvPr/>
        </p:nvCxnSpPr>
        <p:spPr>
          <a:xfrm>
            <a:off x="2967164" y="1340053"/>
            <a:ext cx="438102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B5496-8EAF-4C05-B2DA-EF4E98DDB81B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53313" y="777898"/>
            <a:ext cx="9604375" cy="1049337"/>
          </a:xfrm>
        </p:spPr>
        <p:txBody>
          <a:bodyPr/>
          <a:lstStyle/>
          <a:p>
            <a:pPr lvl="0"/>
            <a:r>
              <a:rPr lang="en-US" dirty="0"/>
              <a:t>What is Git?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186DF-3BE3-4693-B5FA-78066A0CB35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53313" y="1949864"/>
            <a:ext cx="5547488" cy="3449638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Git is software that records changes in files.(</a:t>
            </a:r>
            <a:r>
              <a:rPr lang="en-US" sz="2400" dirty="0" err="1"/>
              <a:t>変更履歴を記録・追跡するためのソフトウェア</a:t>
            </a:r>
            <a:r>
              <a:rPr lang="en-US" sz="2400" dirty="0"/>
              <a:t>)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It was created in 2005 by Linus Torvalds.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6978DFC-5FFD-379F-4B2C-E62B3664E1F5}"/>
              </a:ext>
            </a:extLst>
          </p:cNvPr>
          <p:cNvCxnSpPr>
            <a:cxnSpLocks/>
          </p:cNvCxnSpPr>
          <p:nvPr/>
        </p:nvCxnSpPr>
        <p:spPr>
          <a:xfrm>
            <a:off x="853313" y="1302567"/>
            <a:ext cx="438102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 descr="A person sitting at a desk&#10;&#10;Description automatically generated with medium confidence">
            <a:extLst>
              <a:ext uri="{FF2B5EF4-FFF2-40B4-BE49-F238E27FC236}">
                <a16:creationId xmlns:a16="http://schemas.microsoft.com/office/drawing/2014/main" id="{7A252B14-81FF-28B7-4D37-4B70112C7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939" y="1302566"/>
            <a:ext cx="5080000" cy="3810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B292F-9B09-43B6-B3C9-0450AFD0693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69875"/>
            <a:ext cx="6572250" cy="1049338"/>
          </a:xfrm>
        </p:spPr>
        <p:txBody>
          <a:bodyPr/>
          <a:lstStyle/>
          <a:p>
            <a:pPr lvl="0"/>
            <a:r>
              <a:rPr lang="en-US" dirty="0"/>
              <a:t>Why use Git?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C4695-1123-499D-A2AE-ECEC087267A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239838"/>
            <a:ext cx="6570663" cy="3449637"/>
          </a:xfrm>
        </p:spPr>
        <p:txBody>
          <a:bodyPr>
            <a:no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As you program something new, it is easy to break a working program.</a:t>
            </a:r>
          </a:p>
          <a:p>
            <a:pPr marL="0" lvl="1" indent="0" hangingPunct="0">
              <a:spcBef>
                <a:spcPts val="0"/>
              </a:spcBef>
              <a:spcAft>
                <a:spcPts val="1283"/>
              </a:spcAft>
              <a:buSzPct val="75000"/>
              <a:buFont typeface="StarSymbol"/>
              <a:buChar char="–"/>
            </a:pPr>
            <a:r>
              <a:rPr lang="en-US" sz="2400" dirty="0">
                <a:solidFill>
                  <a:srgbClr val="000000"/>
                </a:solidFill>
                <a:cs typeface="Tahoma" pitchFamily="2"/>
              </a:rPr>
              <a:t>Git lets you go back to the working version.</a:t>
            </a:r>
          </a:p>
          <a:p>
            <a:pPr marL="0" lvl="0" indent="0">
              <a:buNone/>
            </a:pPr>
            <a:endParaRPr lang="en-US" sz="2400" dirty="0"/>
          </a:p>
          <a:p>
            <a:pPr marL="0" lvl="0" indent="0">
              <a:buNone/>
            </a:pPr>
            <a:endParaRPr lang="en-US" sz="2400" dirty="0"/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Git lets many team members work on the project at the same time.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8EF301-5A0A-4FF5-B7D5-25842886F332}"/>
              </a:ext>
            </a:extLst>
          </p:cNvPr>
          <p:cNvSpPr/>
          <p:nvPr/>
        </p:nvSpPr>
        <p:spPr>
          <a:xfrm>
            <a:off x="1172441" y="2794081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490A40-7942-4B56-ACE4-3B9D0CE6EDC2}"/>
              </a:ext>
            </a:extLst>
          </p:cNvPr>
          <p:cNvSpPr/>
          <p:nvPr/>
        </p:nvSpPr>
        <p:spPr>
          <a:xfrm>
            <a:off x="2374276" y="2794081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DA80E0-0636-4564-9528-890DD4EDBA5A}"/>
              </a:ext>
            </a:extLst>
          </p:cNvPr>
          <p:cNvSpPr/>
          <p:nvPr/>
        </p:nvSpPr>
        <p:spPr>
          <a:xfrm>
            <a:off x="3535613" y="2794081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1BD2ED4-6897-4489-B75D-E809DF89593F}"/>
              </a:ext>
            </a:extLst>
          </p:cNvPr>
          <p:cNvSpPr/>
          <p:nvPr/>
        </p:nvSpPr>
        <p:spPr>
          <a:xfrm>
            <a:off x="4573503" y="2794081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48FE8C-BE4E-47B0-BE46-B131B5C22435}"/>
              </a:ext>
            </a:extLst>
          </p:cNvPr>
          <p:cNvSpPr/>
          <p:nvPr/>
        </p:nvSpPr>
        <p:spPr>
          <a:xfrm>
            <a:off x="5692383" y="2794081"/>
            <a:ext cx="621166" cy="414764"/>
          </a:xfrm>
          <a:prstGeom prst="rect">
            <a:avLst/>
          </a:prstGeom>
          <a:solidFill>
            <a:srgbClr val="FF3333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158D86F-D1A5-460E-85B9-77C94ED8DD27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793607" y="3001463"/>
            <a:ext cx="580670" cy="0"/>
          </a:xfrm>
          <a:prstGeom prst="straightConnector1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6D0EE26-8976-4B21-828C-1F4BC384C97B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2995442" y="3001463"/>
            <a:ext cx="540171" cy="0"/>
          </a:xfrm>
          <a:prstGeom prst="straightConnector1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E302BF-71BF-437E-A169-D45548B384CA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4156779" y="3001463"/>
            <a:ext cx="416724" cy="0"/>
          </a:xfrm>
          <a:prstGeom prst="straightConnector1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986FA5D-DEA5-4A2D-949D-B50DB7E4612D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5194669" y="3001463"/>
            <a:ext cx="497715" cy="0"/>
          </a:xfrm>
          <a:prstGeom prst="straightConnector1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61286AC9-FA11-43AE-8B11-BF4B38A6A021}"/>
              </a:ext>
            </a:extLst>
          </p:cNvPr>
          <p:cNvCxnSpPr>
            <a:cxnSpLocks/>
            <a:stCxn id="8" idx="2"/>
            <a:endCxn id="7" idx="2"/>
          </p:cNvCxnSpPr>
          <p:nvPr/>
        </p:nvCxnSpPr>
        <p:spPr>
          <a:xfrm rot="5400000">
            <a:off x="5443527" y="2649405"/>
            <a:ext cx="11521" cy="1118881"/>
          </a:xfrm>
          <a:prstGeom prst="curvedConnector3">
            <a:avLst>
              <a:gd name="adj1" fmla="val 4354835"/>
            </a:avLst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594E87D-19EE-43B7-AC4F-FABE9589C2D9}"/>
              </a:ext>
            </a:extLst>
          </p:cNvPr>
          <p:cNvSpPr/>
          <p:nvPr/>
        </p:nvSpPr>
        <p:spPr>
          <a:xfrm>
            <a:off x="3519643" y="4520960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A57848-589C-4F25-87BD-521D76B314F2}"/>
              </a:ext>
            </a:extLst>
          </p:cNvPr>
          <p:cNvSpPr/>
          <p:nvPr/>
        </p:nvSpPr>
        <p:spPr>
          <a:xfrm>
            <a:off x="4638524" y="4514429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A500B5-4972-4F0C-A5A6-25D8907EF050}"/>
              </a:ext>
            </a:extLst>
          </p:cNvPr>
          <p:cNvSpPr/>
          <p:nvPr/>
        </p:nvSpPr>
        <p:spPr>
          <a:xfrm>
            <a:off x="5799861" y="4514429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501CAE-7E90-4C62-A3BA-4BA385D000E0}"/>
              </a:ext>
            </a:extLst>
          </p:cNvPr>
          <p:cNvSpPr/>
          <p:nvPr/>
        </p:nvSpPr>
        <p:spPr>
          <a:xfrm>
            <a:off x="6837751" y="4514429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EEBA4D5-C344-4C2B-8F76-85B35A025238}"/>
              </a:ext>
            </a:extLst>
          </p:cNvPr>
          <p:cNvSpPr/>
          <p:nvPr/>
        </p:nvSpPr>
        <p:spPr>
          <a:xfrm>
            <a:off x="7790727" y="4520960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325B1A4-E552-4454-A34A-F40527FD7AD0}"/>
              </a:ext>
            </a:extLst>
          </p:cNvPr>
          <p:cNvSpPr/>
          <p:nvPr/>
        </p:nvSpPr>
        <p:spPr>
          <a:xfrm>
            <a:off x="8952064" y="4520960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0419521-0DEE-404B-AF75-DB15BB6E452E}"/>
              </a:ext>
            </a:extLst>
          </p:cNvPr>
          <p:cNvSpPr/>
          <p:nvPr/>
        </p:nvSpPr>
        <p:spPr>
          <a:xfrm>
            <a:off x="9989953" y="4520960"/>
            <a:ext cx="621166" cy="414764"/>
          </a:xfrm>
          <a:prstGeom prst="rect">
            <a:avLst/>
          </a:prstGeom>
          <a:solidFill>
            <a:srgbClr val="CFE7F5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C83F39F-D592-48ED-9124-859DE357BE5B}"/>
              </a:ext>
            </a:extLst>
          </p:cNvPr>
          <p:cNvSpPr/>
          <p:nvPr/>
        </p:nvSpPr>
        <p:spPr>
          <a:xfrm>
            <a:off x="5811293" y="5012145"/>
            <a:ext cx="621166" cy="414764"/>
          </a:xfrm>
          <a:prstGeom prst="rect">
            <a:avLst/>
          </a:prstGeom>
          <a:solidFill>
            <a:srgbClr val="00CCFF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41D6066-8D97-48A9-8F02-6227810E824C}"/>
              </a:ext>
            </a:extLst>
          </p:cNvPr>
          <p:cNvSpPr/>
          <p:nvPr/>
        </p:nvSpPr>
        <p:spPr>
          <a:xfrm>
            <a:off x="5811293" y="5509861"/>
            <a:ext cx="621166" cy="414764"/>
          </a:xfrm>
          <a:prstGeom prst="rect">
            <a:avLst/>
          </a:prstGeom>
          <a:solidFill>
            <a:srgbClr val="66CCFF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65E9839-47B3-431C-A6EB-F04295CDCFA0}"/>
              </a:ext>
            </a:extLst>
          </p:cNvPr>
          <p:cNvSpPr/>
          <p:nvPr/>
        </p:nvSpPr>
        <p:spPr>
          <a:xfrm>
            <a:off x="8911569" y="5178049"/>
            <a:ext cx="621166" cy="414764"/>
          </a:xfrm>
          <a:prstGeom prst="rect">
            <a:avLst/>
          </a:prstGeom>
          <a:solidFill>
            <a:srgbClr val="9999FF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27278BB-7EAB-42FB-8438-33E448003E24}"/>
              </a:ext>
            </a:extLst>
          </p:cNvPr>
          <p:cNvCxnSpPr>
            <a:endCxn id="15" idx="1"/>
          </p:cNvCxnSpPr>
          <p:nvPr/>
        </p:nvCxnSpPr>
        <p:spPr>
          <a:xfrm flipV="1">
            <a:off x="4140808" y="4721810"/>
            <a:ext cx="497717" cy="6532"/>
          </a:xfrm>
          <a:prstGeom prst="straightConnector1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3A575BAC-2125-45E7-9A94-6DC6411E2CD6}"/>
              </a:ext>
            </a:extLst>
          </p:cNvPr>
          <p:cNvCxnSpPr>
            <a:stCxn id="15" idx="2"/>
            <a:endCxn id="21" idx="1"/>
          </p:cNvCxnSpPr>
          <p:nvPr/>
        </p:nvCxnSpPr>
        <p:spPr>
          <a:xfrm rot="16200000" flipH="1">
            <a:off x="5235033" y="4643267"/>
            <a:ext cx="290334" cy="862186"/>
          </a:xfrm>
          <a:prstGeom prst="bentConnector2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9642504A-99C4-4310-BF00-3DF30E4261E3}"/>
              </a:ext>
            </a:extLst>
          </p:cNvPr>
          <p:cNvCxnSpPr>
            <a:stCxn id="21" idx="3"/>
            <a:endCxn id="17" idx="2"/>
          </p:cNvCxnSpPr>
          <p:nvPr/>
        </p:nvCxnSpPr>
        <p:spPr>
          <a:xfrm flipV="1">
            <a:off x="6432459" y="4929193"/>
            <a:ext cx="715875" cy="290334"/>
          </a:xfrm>
          <a:prstGeom prst="bentConnector2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BD37FB33-EB25-4907-9A0D-6CC1DBCEEC7C}"/>
              </a:ext>
            </a:extLst>
          </p:cNvPr>
          <p:cNvCxnSpPr>
            <a:stCxn id="15" idx="3"/>
            <a:endCxn id="16" idx="1"/>
          </p:cNvCxnSpPr>
          <p:nvPr/>
        </p:nvCxnSpPr>
        <p:spPr>
          <a:xfrm>
            <a:off x="5259691" y="4721811"/>
            <a:ext cx="540171" cy="11521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DD5054FE-DE90-4651-8C9D-79B311FC8A2F}"/>
              </a:ext>
            </a:extLst>
          </p:cNvPr>
          <p:cNvCxnSpPr>
            <a:stCxn id="17" idx="3"/>
          </p:cNvCxnSpPr>
          <p:nvPr/>
        </p:nvCxnSpPr>
        <p:spPr>
          <a:xfrm>
            <a:off x="7458917" y="4721810"/>
            <a:ext cx="331811" cy="6532"/>
          </a:xfrm>
          <a:prstGeom prst="bentConnector3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FCF4721F-DB38-4D92-B1CA-98BF1F267BF4}"/>
              </a:ext>
            </a:extLst>
          </p:cNvPr>
          <p:cNvCxnSpPr>
            <a:stCxn id="15" idx="2"/>
            <a:endCxn id="22" idx="1"/>
          </p:cNvCxnSpPr>
          <p:nvPr/>
        </p:nvCxnSpPr>
        <p:spPr>
          <a:xfrm rot="16200000" flipH="1">
            <a:off x="4986175" y="4892125"/>
            <a:ext cx="788050" cy="862186"/>
          </a:xfrm>
          <a:prstGeom prst="bentConnector2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C718610-3014-48CF-97E0-44B9250CB22A}"/>
              </a:ext>
            </a:extLst>
          </p:cNvPr>
          <p:cNvSpPr/>
          <p:nvPr/>
        </p:nvSpPr>
        <p:spPr>
          <a:xfrm>
            <a:off x="6837751" y="5509861"/>
            <a:ext cx="621166" cy="414764"/>
          </a:xfrm>
          <a:prstGeom prst="rect">
            <a:avLst/>
          </a:prstGeom>
          <a:solidFill>
            <a:srgbClr val="66CCFF"/>
          </a:solidFill>
          <a:ln w="0">
            <a:solidFill>
              <a:srgbClr val="808080"/>
            </a:solidFill>
            <a:prstDash val="solid"/>
          </a:ln>
        </p:spPr>
        <p:txBody>
          <a:bodyPr vert="horz" wrap="none" lIns="81646" tIns="40823" rIns="81646" bIns="40823" anchor="ctr" anchorCtr="0" compatLnSpc="0"/>
          <a:lstStyle/>
          <a:p>
            <a:pPr hangingPunct="0"/>
            <a:endParaRPr lang="en-US" sz="1633">
              <a:latin typeface="Arial" pitchFamily="18"/>
              <a:ea typeface="Microsoft YaHei" pitchFamily="2"/>
              <a:cs typeface="Arial" pitchFamily="2"/>
            </a:endParaRP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4F4EEFFF-DED2-4BEE-80F0-495CDFE6F297}"/>
              </a:ext>
            </a:extLst>
          </p:cNvPr>
          <p:cNvCxnSpPr>
            <a:stCxn id="22" idx="3"/>
            <a:endCxn id="30" idx="1"/>
          </p:cNvCxnSpPr>
          <p:nvPr/>
        </p:nvCxnSpPr>
        <p:spPr>
          <a:xfrm>
            <a:off x="6432458" y="5717243"/>
            <a:ext cx="405293" cy="11521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637DF0D3-0512-4501-AA9C-EC35BD350044}"/>
              </a:ext>
            </a:extLst>
          </p:cNvPr>
          <p:cNvCxnSpPr>
            <a:stCxn id="30" idx="3"/>
            <a:endCxn id="18" idx="2"/>
          </p:cNvCxnSpPr>
          <p:nvPr/>
        </p:nvCxnSpPr>
        <p:spPr>
          <a:xfrm flipV="1">
            <a:off x="7458916" y="4935724"/>
            <a:ext cx="642394" cy="781519"/>
          </a:xfrm>
          <a:prstGeom prst="bentConnector2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90BF392F-BF15-49AE-9508-D44554D7AE64}"/>
              </a:ext>
            </a:extLst>
          </p:cNvPr>
          <p:cNvCxnSpPr>
            <a:stCxn id="18" idx="2"/>
            <a:endCxn id="23" idx="1"/>
          </p:cNvCxnSpPr>
          <p:nvPr/>
        </p:nvCxnSpPr>
        <p:spPr>
          <a:xfrm rot="16200000" flipH="1">
            <a:off x="8281586" y="4755447"/>
            <a:ext cx="449707" cy="810259"/>
          </a:xfrm>
          <a:prstGeom prst="bentConnector2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CCCAF902-CFEC-4627-AD1A-3F97BC7EC434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>
            <a:off x="8411894" y="4728342"/>
            <a:ext cx="540171" cy="11521"/>
          </a:xfrm>
          <a:prstGeom prst="bentConnector3">
            <a:avLst>
              <a:gd name="adj1" fmla="val 50000"/>
            </a:avLst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91C277BA-AE9A-4D96-8C09-CA406857642E}"/>
              </a:ext>
            </a:extLst>
          </p:cNvPr>
          <p:cNvCxnSpPr>
            <a:stCxn id="23" idx="3"/>
            <a:endCxn id="20" idx="2"/>
          </p:cNvCxnSpPr>
          <p:nvPr/>
        </p:nvCxnSpPr>
        <p:spPr>
          <a:xfrm flipV="1">
            <a:off x="9532735" y="4935725"/>
            <a:ext cx="767802" cy="449707"/>
          </a:xfrm>
          <a:prstGeom prst="bentConnector2">
            <a:avLst/>
          </a:prstGeom>
          <a:noFill/>
          <a:ln w="38160">
            <a:solidFill>
              <a:srgbClr val="000000"/>
            </a:solidFill>
            <a:prstDash val="solid"/>
            <a:tailEnd type="arrow"/>
          </a:ln>
        </p:spPr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7E23D67-6A0B-AD34-D290-FB71ADFFE68E}"/>
              </a:ext>
            </a:extLst>
          </p:cNvPr>
          <p:cNvCxnSpPr>
            <a:cxnSpLocks/>
          </p:cNvCxnSpPr>
          <p:nvPr/>
        </p:nvCxnSpPr>
        <p:spPr>
          <a:xfrm>
            <a:off x="1621939" y="759228"/>
            <a:ext cx="438102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8C59-818B-4526-A232-663EDA431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the review quiz on Teams</a:t>
            </a:r>
          </a:p>
        </p:txBody>
      </p:sp>
      <p:pic>
        <p:nvPicPr>
          <p:cNvPr id="5" name="Content Placeholder 4" descr="A cat sitting on a pile of papers&#10;&#10;Description automatically generated with medium confidence">
            <a:extLst>
              <a:ext uri="{FF2B5EF4-FFF2-40B4-BE49-F238E27FC236}">
                <a16:creationId xmlns:a16="http://schemas.microsoft.com/office/drawing/2014/main" id="{03B7C52B-9179-4FB6-85F9-B67E1999C8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337" y="1948711"/>
            <a:ext cx="4599517" cy="3449638"/>
          </a:xfrm>
        </p:spPr>
      </p:pic>
    </p:spTree>
    <p:extLst>
      <p:ext uri="{BB962C8B-B14F-4D97-AF65-F5344CB8AC3E}">
        <p14:creationId xmlns:p14="http://schemas.microsoft.com/office/powerpoint/2010/main" val="17226569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FF33252-5490-3391-8EA6-B24B3D168259}"/>
              </a:ext>
            </a:extLst>
          </p:cNvPr>
          <p:cNvSpPr/>
          <p:nvPr/>
        </p:nvSpPr>
        <p:spPr>
          <a:xfrm>
            <a:off x="0" y="0"/>
            <a:ext cx="3220278" cy="6156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A1F14F-DA16-4FE4-90AD-0275B8D0BF2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239838"/>
            <a:ext cx="2728913" cy="45847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b="0" i="0" kern="1200" cap="all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How to make an account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0BC492-A9DC-4ADF-8E33-188BEE25EB9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248012" y="875680"/>
            <a:ext cx="6035675" cy="49164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z="2400" dirty="0"/>
              <a:t>Go to </a:t>
            </a:r>
            <a:r>
              <a:rPr lang="en-US" sz="2400" dirty="0">
                <a:hlinkClick r:id="rId3"/>
              </a:rPr>
              <a:t>https://github.co.jp/</a:t>
            </a:r>
            <a:endParaRPr lang="en-US" sz="2400" dirty="0"/>
          </a:p>
          <a:p>
            <a:pPr lvl="0"/>
            <a:r>
              <a:rPr lang="en-US" sz="2400" dirty="0"/>
              <a:t>Click </a:t>
            </a:r>
            <a:r>
              <a:rPr lang="ja-JP" altLang="en-US" sz="2400" dirty="0"/>
              <a:t>サインアップ</a:t>
            </a:r>
            <a:endParaRPr lang="en-US" sz="2400" dirty="0"/>
          </a:p>
          <a:p>
            <a:pPr lvl="0"/>
            <a:r>
              <a:rPr lang="en-US" sz="2400" dirty="0"/>
              <a:t>Enter a username, your email, and a password.</a:t>
            </a:r>
          </a:p>
          <a:p>
            <a:pPr lvl="0"/>
            <a:r>
              <a:rPr lang="en-US" sz="2400" dirty="0"/>
              <a:t>Select the free option.</a:t>
            </a:r>
          </a:p>
          <a:p>
            <a:pPr lvl="0"/>
            <a:r>
              <a:rPr lang="en-US" sz="2400" dirty="0"/>
              <a:t>Verify your email address.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AA0774D-05FF-DB59-79C0-20690EC0F7A9}"/>
              </a:ext>
            </a:extLst>
          </p:cNvPr>
          <p:cNvSpPr/>
          <p:nvPr/>
        </p:nvSpPr>
        <p:spPr>
          <a:xfrm>
            <a:off x="0" y="0"/>
            <a:ext cx="3220278" cy="6156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0CE1D1-1997-4CCF-ADB7-DE7A921E218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239838"/>
            <a:ext cx="2728913" cy="45847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b="0" i="0" kern="1200" cap="all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How to make a repository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4675B-23FE-4969-B88E-42641F56397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221507" y="1531386"/>
            <a:ext cx="6035675" cy="49164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z="2400" dirty="0"/>
              <a:t>Login to your git account.</a:t>
            </a:r>
          </a:p>
          <a:p>
            <a:pPr lvl="0"/>
            <a:r>
              <a:rPr lang="en-US" sz="2400" dirty="0"/>
              <a:t>Click the plus button in the right corner.</a:t>
            </a:r>
          </a:p>
          <a:p>
            <a:pPr lvl="0"/>
            <a:r>
              <a:rPr lang="en-US" sz="2400" dirty="0"/>
              <a:t>Select New Repository ( </a:t>
            </a:r>
            <a:r>
              <a:rPr lang="en-US" sz="2400" dirty="0" err="1"/>
              <a:t>リポジトリ</a:t>
            </a:r>
            <a:r>
              <a:rPr lang="en-US" sz="2400" dirty="0"/>
              <a:t> ).</a:t>
            </a:r>
          </a:p>
          <a:p>
            <a:pPr lvl="0"/>
            <a:r>
              <a:rPr lang="en-US" sz="2400" dirty="0"/>
              <a:t>Give your repository a name.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C74086-DAC9-66BC-915A-7522A0A9762A}"/>
              </a:ext>
            </a:extLst>
          </p:cNvPr>
          <p:cNvSpPr/>
          <p:nvPr/>
        </p:nvSpPr>
        <p:spPr>
          <a:xfrm>
            <a:off x="0" y="0"/>
            <a:ext cx="3220278" cy="6156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30933-1B46-48F5-A01F-78F020AF15E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239838"/>
            <a:ext cx="2728913" cy="45847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b="0" i="0" kern="1200" cap="all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How to upload a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9A7E9-2803-4D22-A4B5-E8FA07E6842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738343" y="1716917"/>
            <a:ext cx="6035675" cy="41076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z="2400" dirty="0"/>
              <a:t>Click on the add file button.</a:t>
            </a:r>
          </a:p>
          <a:p>
            <a:pPr lvl="0"/>
            <a:r>
              <a:rPr lang="en-US" sz="2400" dirty="0"/>
              <a:t>Select upload files.</a:t>
            </a:r>
          </a:p>
          <a:p>
            <a:pPr lvl="0"/>
            <a:r>
              <a:rPr lang="en-US" sz="2400" dirty="0"/>
              <a:t>Press Commit! -&gt; If you don’t commit, the file will not be saved.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71881D-3FCF-108D-D3C3-57C59D708A16}"/>
              </a:ext>
            </a:extLst>
          </p:cNvPr>
          <p:cNvSpPr/>
          <p:nvPr/>
        </p:nvSpPr>
        <p:spPr>
          <a:xfrm>
            <a:off x="0" y="0"/>
            <a:ext cx="3220278" cy="6156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725977-C1DF-45DB-9CDC-660B222F7C2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239838"/>
            <a:ext cx="2728913" cy="45847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b="0" i="0" kern="1200" cap="all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How to download a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18271-181C-48DC-8308-8840CC9EC05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181751" y="1073944"/>
            <a:ext cx="6035675" cy="49164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z="2400" dirty="0"/>
              <a:t>Option 1: Copy and paste the code directly.</a:t>
            </a:r>
          </a:p>
          <a:p>
            <a:pPr lvl="0"/>
            <a:r>
              <a:rPr lang="en-US" sz="2400" dirty="0"/>
              <a:t>Option 2: Click Code.</a:t>
            </a:r>
          </a:p>
          <a:p>
            <a:pPr marL="457200" lvl="2">
              <a:spcBef>
                <a:spcPts val="0"/>
              </a:spcBef>
              <a:spcAft>
                <a:spcPts val="1283"/>
              </a:spcAft>
            </a:pPr>
            <a:r>
              <a:rPr lang="en-US" sz="2200" dirty="0"/>
              <a:t>Select Download zip.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FA26A-5898-4890-BD68-4A23AFD8DE4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27520" y="751393"/>
            <a:ext cx="9604375" cy="1049337"/>
          </a:xfrm>
        </p:spPr>
        <p:txBody>
          <a:bodyPr/>
          <a:lstStyle/>
          <a:p>
            <a:pPr lvl="0"/>
            <a:r>
              <a:rPr lang="en-US" dirty="0"/>
              <a:t>Instance versus 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AEB1C-46BD-4311-8D4A-58A2927EEA6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063625" y="1887950"/>
            <a:ext cx="9604375" cy="3449638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There is an important difference between an instance and a class.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The instance is the actual object (</a:t>
            </a:r>
            <a:r>
              <a:rPr lang="en-US" sz="2400" dirty="0" err="1"/>
              <a:t>実体;実例</a:t>
            </a:r>
            <a:r>
              <a:rPr lang="en-US" sz="2400" dirty="0"/>
              <a:t>)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The class is the group (</a:t>
            </a:r>
            <a:r>
              <a:rPr lang="en-US" sz="2400" dirty="0" err="1"/>
              <a:t>種類</a:t>
            </a:r>
            <a:r>
              <a:rPr lang="en-US" sz="2400" dirty="0"/>
              <a:t>).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Humans, Japanese people, and Manga artists are all groups or classes.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 err="1"/>
              <a:t>Kentarou</a:t>
            </a:r>
            <a:r>
              <a:rPr lang="en-US" sz="2400" dirty="0"/>
              <a:t> Miura, </a:t>
            </a:r>
            <a:r>
              <a:rPr lang="en-US" sz="2400" dirty="0" err="1"/>
              <a:t>Eiichiro</a:t>
            </a:r>
            <a:r>
              <a:rPr lang="en-US" sz="2400" dirty="0"/>
              <a:t> Oda, Naoko Takeuchi, and </a:t>
            </a:r>
            <a:r>
              <a:rPr lang="en-US" sz="2400" dirty="0" err="1"/>
              <a:t>Hiromu</a:t>
            </a:r>
            <a:r>
              <a:rPr lang="en-US" sz="2400" dirty="0"/>
              <a:t> Arakawa are instances of each class.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4A30168-5460-3B46-582A-7F7D65BD2259}"/>
              </a:ext>
            </a:extLst>
          </p:cNvPr>
          <p:cNvCxnSpPr>
            <a:cxnSpLocks/>
          </p:cNvCxnSpPr>
          <p:nvPr/>
        </p:nvCxnSpPr>
        <p:spPr>
          <a:xfrm>
            <a:off x="427520" y="1319671"/>
            <a:ext cx="4381028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F34D-BDE8-4BB0-81C0-30BA97C2A91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20417" y="1049338"/>
            <a:ext cx="4176713" cy="2379662"/>
          </a:xfrm>
        </p:spPr>
        <p:txBody>
          <a:bodyPr vert="horz" lIns="91440" tIns="45720" rIns="91440" bIns="0" rtlCol="0" anchor="b">
            <a:normAutofit/>
          </a:bodyPr>
          <a:lstStyle/>
          <a:p>
            <a:pPr lvl="0"/>
            <a:r>
              <a:rPr lang="en-US" sz="4800" dirty="0"/>
              <a:t>Instance versus class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303C4CD9-8CC8-44B6-8EDA-450A6439F212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tretch>
            <a:fillRect/>
          </a:stretch>
        </p:blipFill>
        <p:spPr>
          <a:xfrm>
            <a:off x="5776290" y="656982"/>
            <a:ext cx="6044649" cy="4532037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FEFF514-A00C-454E-6FE0-56F855E8A2CE}"/>
              </a:ext>
            </a:extLst>
          </p:cNvPr>
          <p:cNvSpPr/>
          <p:nvPr/>
        </p:nvSpPr>
        <p:spPr>
          <a:xfrm>
            <a:off x="649357" y="4603065"/>
            <a:ext cx="2822713" cy="4749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696191-E797-34C7-3E6E-3E00793FAB90}"/>
              </a:ext>
            </a:extLst>
          </p:cNvPr>
          <p:cNvSpPr/>
          <p:nvPr/>
        </p:nvSpPr>
        <p:spPr>
          <a:xfrm>
            <a:off x="768627" y="1854200"/>
            <a:ext cx="2703443" cy="4749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4CF34D-BDE8-4BB0-81C0-30BA97C2A91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587625" y="804863"/>
            <a:ext cx="9604375" cy="1049337"/>
          </a:xfrm>
        </p:spPr>
        <p:txBody>
          <a:bodyPr/>
          <a:lstStyle/>
          <a:p>
            <a:pPr lvl="0"/>
            <a:r>
              <a:rPr lang="en-US" dirty="0"/>
              <a:t>Instances in programming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3C2DA5-FE00-4FA7-B6E1-B3370547E421}"/>
              </a:ext>
            </a:extLst>
          </p:cNvPr>
          <p:cNvSpPr txBox="1"/>
          <p:nvPr/>
        </p:nvSpPr>
        <p:spPr>
          <a:xfrm>
            <a:off x="768627" y="1860849"/>
            <a:ext cx="9157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pet_name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= “Angel”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B38770-7D72-44F4-8327-1F4FF9988EFE}"/>
              </a:ext>
            </a:extLst>
          </p:cNvPr>
          <p:cNvSpPr txBox="1"/>
          <p:nvPr/>
        </p:nvSpPr>
        <p:spPr>
          <a:xfrm>
            <a:off x="649357" y="2769704"/>
            <a:ext cx="87994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pet_name</a:t>
            </a:r>
            <a:r>
              <a:rPr lang="en-US" sz="2400" dirty="0"/>
              <a:t> is an </a:t>
            </a:r>
            <a:r>
              <a:rPr lang="en-US" sz="2400" i="1" dirty="0"/>
              <a:t>instance</a:t>
            </a:r>
            <a:r>
              <a:rPr lang="en-US" sz="2400" dirty="0"/>
              <a:t> of the string class.</a:t>
            </a:r>
          </a:p>
          <a:p>
            <a:r>
              <a:rPr lang="en-US" sz="2400" dirty="0"/>
              <a:t>We know it is a string because of the value we assigned it.</a:t>
            </a:r>
          </a:p>
          <a:p>
            <a:r>
              <a:rPr lang="en-US" sz="2400" dirty="0"/>
              <a:t>Because it is an </a:t>
            </a:r>
            <a:r>
              <a:rPr lang="en-US" sz="2400" i="1" dirty="0"/>
              <a:t>instance</a:t>
            </a:r>
            <a:r>
              <a:rPr lang="en-US" sz="2400" dirty="0"/>
              <a:t> of the string class, we can use string functions, like</a:t>
            </a:r>
          </a:p>
          <a:p>
            <a:endParaRPr lang="en-US" sz="2400" dirty="0"/>
          </a:p>
          <a:p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pet_name.isupper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9679664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118D18C-CEB1-5B45-8D3E-E76D4E3F2AC5}"/>
              </a:ext>
            </a:extLst>
          </p:cNvPr>
          <p:cNvSpPr/>
          <p:nvPr/>
        </p:nvSpPr>
        <p:spPr>
          <a:xfrm>
            <a:off x="649357" y="4498009"/>
            <a:ext cx="3207026" cy="94935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5F6EF5-99D4-64E1-DDB6-A53216A8D3D8}"/>
              </a:ext>
            </a:extLst>
          </p:cNvPr>
          <p:cNvSpPr/>
          <p:nvPr/>
        </p:nvSpPr>
        <p:spPr>
          <a:xfrm>
            <a:off x="768627" y="1854200"/>
            <a:ext cx="2703443" cy="4749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4CF34D-BDE8-4BB0-81C0-30BA97C2A91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587625" y="804863"/>
            <a:ext cx="9604375" cy="1049337"/>
          </a:xfrm>
        </p:spPr>
        <p:txBody>
          <a:bodyPr/>
          <a:lstStyle/>
          <a:p>
            <a:pPr lvl="0"/>
            <a:r>
              <a:rPr lang="en-US" dirty="0"/>
              <a:t>Instances in programming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3C2DA5-FE00-4FA7-B6E1-B3370547E421}"/>
              </a:ext>
            </a:extLst>
          </p:cNvPr>
          <p:cNvSpPr txBox="1"/>
          <p:nvPr/>
        </p:nvSpPr>
        <p:spPr>
          <a:xfrm>
            <a:off x="768627" y="1860849"/>
            <a:ext cx="9157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pet_age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= 8.6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B38770-7D72-44F4-8327-1F4FF9988EFE}"/>
              </a:ext>
            </a:extLst>
          </p:cNvPr>
          <p:cNvSpPr txBox="1"/>
          <p:nvPr/>
        </p:nvSpPr>
        <p:spPr>
          <a:xfrm>
            <a:off x="649357" y="2769704"/>
            <a:ext cx="87994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pet_age</a:t>
            </a:r>
            <a:r>
              <a:rPr lang="en-US" sz="2400" dirty="0"/>
              <a:t> is an </a:t>
            </a:r>
            <a:r>
              <a:rPr lang="en-US" sz="2400" i="1" dirty="0"/>
              <a:t>instance</a:t>
            </a:r>
            <a:r>
              <a:rPr lang="en-US" sz="2400" dirty="0"/>
              <a:t> of the float class.</a:t>
            </a:r>
          </a:p>
          <a:p>
            <a:r>
              <a:rPr lang="en-US" sz="2400" dirty="0"/>
              <a:t>We know it is a float because of the value we assigned it.</a:t>
            </a:r>
          </a:p>
          <a:p>
            <a:r>
              <a:rPr lang="en-US" sz="2400" dirty="0"/>
              <a:t>Because it is an </a:t>
            </a:r>
            <a:r>
              <a:rPr lang="en-US" sz="2400" i="1" dirty="0"/>
              <a:t>instance</a:t>
            </a:r>
            <a:r>
              <a:rPr lang="en-US" sz="2400" dirty="0"/>
              <a:t> of the float class, we can use float functions, like</a:t>
            </a:r>
          </a:p>
          <a:p>
            <a:endParaRPr lang="en-US" sz="2400" dirty="0"/>
          </a:p>
          <a:p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pet_age.hex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pet_age.is_integer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214550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E0681-DD6B-417E-8899-C8E4D4C7C04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73050"/>
            <a:ext cx="8229600" cy="1146175"/>
          </a:xfrm>
        </p:spPr>
        <p:txBody>
          <a:bodyPr/>
          <a:lstStyle/>
          <a:p>
            <a:pPr lvl="0"/>
            <a:r>
              <a:rPr lang="en-US" dirty="0"/>
              <a:t>Instances versus class: Using the ID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16078-0A0F-426A-9B9F-5D9DB46FAD3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1866900"/>
            <a:ext cx="4016375" cy="3946525"/>
          </a:xfrm>
        </p:spPr>
        <p:txBody>
          <a:bodyPr/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dirty="0"/>
              <a:t>Make 4 variables – a string, float, int, and bool.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dirty="0"/>
              <a:t>Use id(variable) to see the variable’s </a:t>
            </a:r>
            <a:r>
              <a:rPr lang="en-US" i="1" dirty="0"/>
              <a:t>memory location </a:t>
            </a:r>
            <a:r>
              <a:rPr lang="en-US" dirty="0"/>
              <a:t>on the computer.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dirty="0"/>
              <a:t>Use id(type(variable)) to check the memory location of the variable’s type.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4D6619-CB6D-42A3-8EB7-49ECDFC10759}"/>
              </a:ext>
            </a:extLst>
          </p:cNvPr>
          <p:cNvCxnSpPr>
            <a:cxnSpLocks/>
          </p:cNvCxnSpPr>
          <p:nvPr/>
        </p:nvCxnSpPr>
        <p:spPr>
          <a:xfrm>
            <a:off x="124443" y="745976"/>
            <a:ext cx="447406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479A938-0129-8581-4200-BE33CBD97D7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651900" y="1738440"/>
            <a:ext cx="4426560" cy="3381120"/>
          </a:xfrm>
          <a:prstGeom prst="rect">
            <a:avLst/>
          </a:prstGeom>
        </p:spPr>
      </p:pic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D794351E-9445-457C-3842-5ED75CA057B1}"/>
              </a:ext>
            </a:extLst>
          </p:cNvPr>
          <p:cNvCxnSpPr>
            <a:cxnSpLocks/>
          </p:cNvCxnSpPr>
          <p:nvPr/>
        </p:nvCxnSpPr>
        <p:spPr>
          <a:xfrm>
            <a:off x="2690191" y="3538330"/>
            <a:ext cx="4797287" cy="768627"/>
          </a:xfrm>
          <a:prstGeom prst="curvedConnector3">
            <a:avLst>
              <a:gd name="adj1" fmla="val 50000"/>
            </a:avLst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675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E0681-DD6B-417E-8899-C8E4D4C7C04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-1" y="273050"/>
            <a:ext cx="10098157" cy="1146175"/>
          </a:xfrm>
        </p:spPr>
        <p:txBody>
          <a:bodyPr/>
          <a:lstStyle/>
          <a:p>
            <a:pPr lvl="0"/>
            <a:r>
              <a:rPr lang="en-US" dirty="0"/>
              <a:t>Instances versus class: Using the ID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16078-0A0F-426A-9B9F-5D9DB46FAD3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3399" y="1455736"/>
            <a:ext cx="4016375" cy="3946525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What do you notice about the length of the id?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Try running this several times.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What do you notice now?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4D6619-CB6D-42A3-8EB7-49ECDFC10759}"/>
              </a:ext>
            </a:extLst>
          </p:cNvPr>
          <p:cNvCxnSpPr>
            <a:cxnSpLocks/>
          </p:cNvCxnSpPr>
          <p:nvPr/>
        </p:nvCxnSpPr>
        <p:spPr>
          <a:xfrm>
            <a:off x="159026" y="759228"/>
            <a:ext cx="951506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 descr="A cat lying on the ground&#10;&#10;Description automatically generated with medium confidence">
            <a:extLst>
              <a:ext uri="{FF2B5EF4-FFF2-40B4-BE49-F238E27FC236}">
                <a16:creationId xmlns:a16="http://schemas.microsoft.com/office/drawing/2014/main" id="{65496EFA-FEAD-41BD-99E8-431FA8354A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357" y="1144590"/>
            <a:ext cx="4993244" cy="456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378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E2C5-5676-4A0D-A680-B9B10EF9929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73050"/>
            <a:ext cx="8229600" cy="1146175"/>
          </a:xfrm>
        </p:spPr>
        <p:txBody>
          <a:bodyPr/>
          <a:lstStyle/>
          <a:p>
            <a:pPr lvl="0"/>
            <a:r>
              <a:rPr lang="en-US" dirty="0"/>
              <a:t>Line Counters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9D511-7696-4D46-A112-C0416512EB0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77079" y="1641613"/>
            <a:ext cx="8229600" cy="3946525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In IDLE, you can turn line counters on or off.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Line counters are useful!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You should always turn them on.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86FFC3E-C95F-4661-8D50-E9398B861349}"/>
              </a:ext>
            </a:extLst>
          </p:cNvPr>
          <p:cNvCxnSpPr/>
          <p:nvPr/>
        </p:nvCxnSpPr>
        <p:spPr>
          <a:xfrm>
            <a:off x="164200" y="772480"/>
            <a:ext cx="316345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23489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E0681-DD6B-417E-8899-C8E4D4C7C04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98783" y="286302"/>
            <a:ext cx="8229600" cy="1146175"/>
          </a:xfrm>
        </p:spPr>
        <p:txBody>
          <a:bodyPr/>
          <a:lstStyle/>
          <a:p>
            <a:pPr lvl="0"/>
            <a:r>
              <a:rPr lang="en-US" dirty="0"/>
              <a:t>Literals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16078-0A0F-426A-9B9F-5D9DB46FAD3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96348" y="1495828"/>
            <a:ext cx="4016375" cy="3946525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The data that we store in variables is mostly </a:t>
            </a:r>
            <a:r>
              <a:rPr lang="en-US" sz="2400" i="1" dirty="0"/>
              <a:t>literals</a:t>
            </a:r>
            <a:r>
              <a:rPr lang="en-US" sz="2400" dirty="0"/>
              <a:t> (</a:t>
            </a:r>
            <a:r>
              <a:rPr lang="ja-JP" altLang="en-US" sz="2000" dirty="0">
                <a:hlinkClick r:id="rId3"/>
              </a:rPr>
              <a:t>リテラル </a:t>
            </a:r>
            <a:r>
              <a:rPr lang="en-US" altLang="ja-JP" sz="2000" dirty="0">
                <a:hlinkClick r:id="rId3"/>
              </a:rPr>
              <a:t>- </a:t>
            </a:r>
            <a:r>
              <a:rPr lang="en-US" sz="2000" dirty="0">
                <a:hlinkClick r:id="rId3"/>
              </a:rPr>
              <a:t>Wikipedia</a:t>
            </a:r>
            <a:r>
              <a:rPr lang="en-US" sz="2400" dirty="0"/>
              <a:t>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4D6619-CB6D-42A3-8EB7-49ECDFC10759}"/>
              </a:ext>
            </a:extLst>
          </p:cNvPr>
          <p:cNvCxnSpPr>
            <a:cxnSpLocks/>
          </p:cNvCxnSpPr>
          <p:nvPr/>
        </p:nvCxnSpPr>
        <p:spPr>
          <a:xfrm>
            <a:off x="198783" y="759228"/>
            <a:ext cx="30480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 descr="A cat lying on the ground&#10;&#10;Description automatically generated with medium confidence">
            <a:extLst>
              <a:ext uri="{FF2B5EF4-FFF2-40B4-BE49-F238E27FC236}">
                <a16:creationId xmlns:a16="http://schemas.microsoft.com/office/drawing/2014/main" id="{65496EFA-FEAD-41BD-99E8-431FA8354A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357" y="1144590"/>
            <a:ext cx="4993244" cy="456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001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E2C5-5676-4A0D-A680-B9B10EF9929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73050"/>
            <a:ext cx="8229600" cy="1146175"/>
          </a:xfrm>
        </p:spPr>
        <p:txBody>
          <a:bodyPr/>
          <a:lstStyle/>
          <a:p>
            <a:pPr lvl="0"/>
            <a:r>
              <a:rPr lang="en-US"/>
              <a:t>Line Counters, Cont.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9D511-7696-4D46-A112-C0416512EB0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75860" y="1548848"/>
            <a:ext cx="3986213" cy="3946525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Why do you think line counters are useful?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4B5B9C-C50A-445C-902D-A45C6AC76D2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838117" y="2053375"/>
            <a:ext cx="3141708" cy="3759845"/>
          </a:xfrm>
          <a:prstGeom prst="rect">
            <a:avLst/>
          </a:prstGeom>
          <a:noFill/>
          <a:ln>
            <a:noFill/>
          </a:ln>
          <a:effectLst>
            <a:softEdge rad="215900"/>
          </a:effec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A68FA4A-297F-4146-BF5E-20FF6ADE2F53}"/>
              </a:ext>
            </a:extLst>
          </p:cNvPr>
          <p:cNvCxnSpPr>
            <a:cxnSpLocks/>
          </p:cNvCxnSpPr>
          <p:nvPr/>
        </p:nvCxnSpPr>
        <p:spPr>
          <a:xfrm>
            <a:off x="188012" y="732724"/>
            <a:ext cx="447406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287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E2C5-5676-4A0D-A680-B9B10EF9929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273050"/>
            <a:ext cx="8229600" cy="1146175"/>
          </a:xfrm>
        </p:spPr>
        <p:txBody>
          <a:bodyPr/>
          <a:lstStyle/>
          <a:p>
            <a:pPr lvl="0"/>
            <a:r>
              <a:rPr lang="en-US"/>
              <a:t>Line Counters, Cont.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9D511-7696-4D46-A112-C0416512EB0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95130" y="1575353"/>
            <a:ext cx="3986213" cy="3946525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Debugging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Finding changes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Finding a piece of code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A68FA4A-297F-4146-BF5E-20FF6ADE2F53}"/>
              </a:ext>
            </a:extLst>
          </p:cNvPr>
          <p:cNvCxnSpPr>
            <a:cxnSpLocks/>
          </p:cNvCxnSpPr>
          <p:nvPr/>
        </p:nvCxnSpPr>
        <p:spPr>
          <a:xfrm>
            <a:off x="97939" y="772480"/>
            <a:ext cx="447406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260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7FCADAA-3940-A1FF-1043-FECE3367C7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138" y="1448972"/>
            <a:ext cx="9467340" cy="3510218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2692495-6832-70AB-2173-2B0BC373A80E}"/>
              </a:ext>
            </a:extLst>
          </p:cNvPr>
          <p:cNvSpPr/>
          <p:nvPr/>
        </p:nvSpPr>
        <p:spPr>
          <a:xfrm>
            <a:off x="4431323" y="2139512"/>
            <a:ext cx="1266092" cy="53457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E275C5-E402-E7EE-B8C3-F6A1A88D5A43}"/>
              </a:ext>
            </a:extLst>
          </p:cNvPr>
          <p:cNvSpPr/>
          <p:nvPr/>
        </p:nvSpPr>
        <p:spPr>
          <a:xfrm>
            <a:off x="7366679" y="3816626"/>
            <a:ext cx="3765147" cy="8481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80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E2C5-5676-4A0D-A680-B9B10EF9929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4444" y="278905"/>
            <a:ext cx="8229600" cy="1146175"/>
          </a:xfrm>
        </p:spPr>
        <p:txBody>
          <a:bodyPr/>
          <a:lstStyle/>
          <a:p>
            <a:pPr lvl="0"/>
            <a:r>
              <a:rPr lang="en-US" dirty="0"/>
              <a:t>Libraries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9D511-7696-4D46-A112-C0416512EB0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56592" y="1583428"/>
            <a:ext cx="7543800" cy="3948112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There are several types built-in to Python.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Str, float, integer, and bool are some of them.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There are also many different functions built-in to Python.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print, type, </a:t>
            </a:r>
            <a:r>
              <a:rPr lang="en-US" sz="2400" dirty="0" err="1"/>
              <a:t>len</a:t>
            </a:r>
            <a:r>
              <a:rPr lang="en-US" sz="2400" dirty="0"/>
              <a:t>, and many more are good examples.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BUT!!!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2A0D215-193C-4866-8350-899E23EA4079}"/>
              </a:ext>
            </a:extLst>
          </p:cNvPr>
          <p:cNvCxnSpPr>
            <a:cxnSpLocks/>
          </p:cNvCxnSpPr>
          <p:nvPr/>
        </p:nvCxnSpPr>
        <p:spPr>
          <a:xfrm>
            <a:off x="124444" y="851993"/>
            <a:ext cx="316345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517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E2C5-5676-4A0D-A680-B9B10EF9929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42900" y="309562"/>
            <a:ext cx="8229600" cy="1146175"/>
          </a:xfrm>
        </p:spPr>
        <p:txBody>
          <a:bodyPr/>
          <a:lstStyle/>
          <a:p>
            <a:pPr lvl="0"/>
            <a:r>
              <a:rPr lang="en-US" dirty="0"/>
              <a:t>Libraries, </a:t>
            </a:r>
            <a:r>
              <a:rPr lang="en-US" dirty="0" err="1"/>
              <a:t>Cont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9D511-7696-4D46-A112-C0416512EB0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2900" y="1455737"/>
            <a:ext cx="7543800" cy="3946525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There are MANY more types and functions.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These are found in libraries.</a:t>
            </a:r>
          </a:p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In programming, a library is a collection of types and functions that is separate from the main language.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DDA466-B4DE-448A-BEC5-F4501C8586A9}"/>
              </a:ext>
            </a:extLst>
          </p:cNvPr>
          <p:cNvCxnSpPr/>
          <p:nvPr/>
        </p:nvCxnSpPr>
        <p:spPr>
          <a:xfrm>
            <a:off x="467344" y="835496"/>
            <a:ext cx="316345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90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FE2C5-5676-4A0D-A680-B9B10EF9929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85530" y="309562"/>
            <a:ext cx="8229600" cy="1146175"/>
          </a:xfrm>
        </p:spPr>
        <p:txBody>
          <a:bodyPr/>
          <a:lstStyle/>
          <a:p>
            <a:pPr lvl="0"/>
            <a:r>
              <a:rPr lang="en-US" dirty="0"/>
              <a:t>Libraries, </a:t>
            </a:r>
            <a:r>
              <a:rPr lang="en-US" dirty="0" err="1"/>
              <a:t>Cont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9D511-7696-4D46-A112-C0416512EB0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583" y="1455737"/>
            <a:ext cx="7543800" cy="3946525"/>
          </a:xfrm>
        </p:spPr>
        <p:txBody>
          <a:bodyPr>
            <a:normAutofit/>
          </a:bodyPr>
          <a:lstStyle/>
          <a:p>
            <a:pPr lvl="0">
              <a:buClr>
                <a:srgbClr val="FF0000"/>
              </a:buClr>
              <a:buSzPct val="45000"/>
              <a:buFont typeface="StarSymbol"/>
              <a:buChar char="●"/>
            </a:pPr>
            <a:r>
              <a:rPr lang="en-US" sz="2400" dirty="0"/>
              <a:t>To use a library in Python, you need to use import.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301B41D-B9E6-4800-9EDF-26B1543441DA}"/>
              </a:ext>
            </a:extLst>
          </p:cNvPr>
          <p:cNvCxnSpPr/>
          <p:nvPr/>
        </p:nvCxnSpPr>
        <p:spPr>
          <a:xfrm>
            <a:off x="336478" y="848748"/>
            <a:ext cx="3163451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825446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277</TotalTime>
  <Words>1124</Words>
  <Application>Microsoft Office PowerPoint</Application>
  <PresentationFormat>Widescreen</PresentationFormat>
  <Paragraphs>177</Paragraphs>
  <Slides>30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Albany</vt:lpstr>
      <vt:lpstr>StarSymbol</vt:lpstr>
      <vt:lpstr>Arial</vt:lpstr>
      <vt:lpstr>Calibri</vt:lpstr>
      <vt:lpstr>Californian FB</vt:lpstr>
      <vt:lpstr>Gill Sans MT</vt:lpstr>
      <vt:lpstr>Lucida Sans Unicode</vt:lpstr>
      <vt:lpstr>Gallery</vt:lpstr>
      <vt:lpstr>Python class 4</vt:lpstr>
      <vt:lpstr>Take the review quiz on Teams</vt:lpstr>
      <vt:lpstr>Line Counters</vt:lpstr>
      <vt:lpstr>Line Counters, Cont.</vt:lpstr>
      <vt:lpstr>Line Counters, Cont.</vt:lpstr>
      <vt:lpstr>PowerPoint Presentation</vt:lpstr>
      <vt:lpstr>Libraries</vt:lpstr>
      <vt:lpstr>Libraries, Cont</vt:lpstr>
      <vt:lpstr>Libraries, Cont</vt:lpstr>
      <vt:lpstr>Import</vt:lpstr>
      <vt:lpstr>How many libraries are there?</vt:lpstr>
      <vt:lpstr>Delicious!!</vt:lpstr>
      <vt:lpstr>Imagine two cases</vt:lpstr>
      <vt:lpstr>Save time and effort</vt:lpstr>
      <vt:lpstr>PowerPoint Presentation</vt:lpstr>
      <vt:lpstr>PowerPoint Presentation</vt:lpstr>
      <vt:lpstr>Python Class Extra</vt:lpstr>
      <vt:lpstr>What is Git?</vt:lpstr>
      <vt:lpstr>Why use Git?</vt:lpstr>
      <vt:lpstr>How to make an account</vt:lpstr>
      <vt:lpstr>How to make a repository</vt:lpstr>
      <vt:lpstr>How to upload a file</vt:lpstr>
      <vt:lpstr>How to download a file</vt:lpstr>
      <vt:lpstr>Instance versus Class</vt:lpstr>
      <vt:lpstr>Instance versus class</vt:lpstr>
      <vt:lpstr>Instances in programming</vt:lpstr>
      <vt:lpstr>Instances in programming</vt:lpstr>
      <vt:lpstr>Instances versus class: Using the ID function</vt:lpstr>
      <vt:lpstr>Instances versus class: Using the ID function</vt:lpstr>
      <vt:lpstr>Literals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Practice using and making functions</dc:title>
  <dc:creator>david hunter</dc:creator>
  <cp:lastModifiedBy>David Hunter</cp:lastModifiedBy>
  <cp:revision>57</cp:revision>
  <dcterms:created xsi:type="dcterms:W3CDTF">2022-04-14T05:20:00Z</dcterms:created>
  <dcterms:modified xsi:type="dcterms:W3CDTF">2022-05-09T04:26:41Z</dcterms:modified>
</cp:coreProperties>
</file>

<file path=docProps/thumbnail.jpeg>
</file>